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001D"/>
    <a:srgbClr val="460023"/>
    <a:srgbClr val="54002A"/>
    <a:srgbClr val="580167"/>
    <a:srgbClr val="5C002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8" autoAdjust="0"/>
  </p:normalViewPr>
  <p:slideViewPr>
    <p:cSldViewPr snapToGrid="0" snapToObjects="1">
      <p:cViewPr>
        <p:scale>
          <a:sx n="70" d="100"/>
          <a:sy n="70" d="100"/>
        </p:scale>
        <p:origin x="-432" y="-4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D64464-1861-EF47-BF22-96D1C77972F0}" type="datetimeFigureOut">
              <a:rPr lang="en-US" smtClean="0"/>
              <a:t>5/16/2013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5E6475-19FB-0849-8089-2E5F568BCF36}" type="slidenum">
              <a:rPr lang="en-US" smtClean="0"/>
              <a:t>‹#›</a:t>
            </a:fld>
            <a:endParaRPr lang="en-US"/>
          </a:p>
        </p:txBody>
      </p:sp>
    </p:spTree>
    <p:extLst>
      <p:ext uri="{BB962C8B-B14F-4D97-AF65-F5344CB8AC3E}">
        <p14:creationId xmlns:p14="http://schemas.microsoft.com/office/powerpoint/2010/main" val="313288330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5E6475-19FB-0849-8089-2E5F568BCF36}" type="slidenum">
              <a:rPr lang="en-US" smtClean="0"/>
              <a:t>1</a:t>
            </a:fld>
            <a:endParaRPr lang="en-US"/>
          </a:p>
        </p:txBody>
      </p:sp>
    </p:spTree>
    <p:extLst>
      <p:ext uri="{BB962C8B-B14F-4D97-AF65-F5344CB8AC3E}">
        <p14:creationId xmlns:p14="http://schemas.microsoft.com/office/powerpoint/2010/main" val="551528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5" name="Footer Placeholder 4"/>
          <p:cNvSpPr>
            <a:spLocks noGrp="1"/>
          </p:cNvSpPr>
          <p:nvPr>
            <p:ph type="ftr" sz="quarter" idx="11"/>
          </p:nvPr>
        </p:nvSpPr>
        <p:spPr>
          <a:xfrm>
            <a:off x="48986" y="5232276"/>
            <a:ext cx="9144000" cy="523220"/>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80604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5" name="Footer Placeholder 4"/>
          <p:cNvSpPr>
            <a:spLocks noGrp="1"/>
          </p:cNvSpPr>
          <p:nvPr>
            <p:ph type="ftr" sz="quarter" idx="11"/>
          </p:nvPr>
        </p:nvSpPr>
        <p:spPr>
          <a:xfrm>
            <a:off x="48986" y="5232276"/>
            <a:ext cx="9144000" cy="523220"/>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391803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5" name="Footer Placeholder 4"/>
          <p:cNvSpPr>
            <a:spLocks noGrp="1"/>
          </p:cNvSpPr>
          <p:nvPr>
            <p:ph type="ftr" sz="quarter" idx="11"/>
          </p:nvPr>
        </p:nvSpPr>
        <p:spPr>
          <a:xfrm>
            <a:off x="48986" y="5232276"/>
            <a:ext cx="9144000" cy="523220"/>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125336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5" name="Footer Placeholder 4"/>
          <p:cNvSpPr>
            <a:spLocks noGrp="1"/>
          </p:cNvSpPr>
          <p:nvPr>
            <p:ph type="ftr" sz="quarter" idx="11"/>
          </p:nvPr>
        </p:nvSpPr>
        <p:spPr>
          <a:xfrm>
            <a:off x="48986" y="5232276"/>
            <a:ext cx="9144000" cy="523220"/>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2907342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5" name="Footer Placeholder 4"/>
          <p:cNvSpPr>
            <a:spLocks noGrp="1"/>
          </p:cNvSpPr>
          <p:nvPr>
            <p:ph type="ftr" sz="quarter" idx="11"/>
          </p:nvPr>
        </p:nvSpPr>
        <p:spPr>
          <a:xfrm>
            <a:off x="48986" y="5232276"/>
            <a:ext cx="9144000" cy="523220"/>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22886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6" name="Footer Placeholder 5"/>
          <p:cNvSpPr>
            <a:spLocks noGrp="1"/>
          </p:cNvSpPr>
          <p:nvPr>
            <p:ph type="ftr" sz="quarter" idx="11"/>
          </p:nvPr>
        </p:nvSpPr>
        <p:spPr>
          <a:xfrm>
            <a:off x="48986" y="5232276"/>
            <a:ext cx="9144000" cy="523220"/>
          </a:xfrm>
          <a:prstGeom prst="rect">
            <a:avLst/>
          </a:prstGeom>
        </p:spPr>
        <p:txBody>
          <a:bodyPr/>
          <a:lstStyle/>
          <a:p>
            <a:endParaRPr lang="en-US"/>
          </a:p>
        </p:txBody>
      </p:sp>
      <p:sp>
        <p:nvSpPr>
          <p:cNvPr id="7" name="Slide Number Placeholder 6"/>
          <p:cNvSpPr>
            <a:spLocks noGrp="1"/>
          </p:cNvSpPr>
          <p:nvPr>
            <p:ph type="sldNum" sz="quarter" idx="12"/>
          </p:nvPr>
        </p:nvSpPr>
        <p:spPr>
          <a:xfrm>
            <a:off x="4953000" y="5646283"/>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3852336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8" name="Footer Placeholder 7"/>
          <p:cNvSpPr>
            <a:spLocks noGrp="1"/>
          </p:cNvSpPr>
          <p:nvPr>
            <p:ph type="ftr" sz="quarter" idx="11"/>
          </p:nvPr>
        </p:nvSpPr>
        <p:spPr>
          <a:xfrm>
            <a:off x="48986" y="5232276"/>
            <a:ext cx="9144000" cy="523220"/>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339496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4" name="Footer Placeholder 3"/>
          <p:cNvSpPr>
            <a:spLocks noGrp="1"/>
          </p:cNvSpPr>
          <p:nvPr>
            <p:ph type="ftr" sz="quarter" idx="11"/>
          </p:nvPr>
        </p:nvSpPr>
        <p:spPr>
          <a:xfrm>
            <a:off x="48986" y="5232276"/>
            <a:ext cx="9144000" cy="523220"/>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2829702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3" name="Footer Placeholder 2"/>
          <p:cNvSpPr>
            <a:spLocks noGrp="1"/>
          </p:cNvSpPr>
          <p:nvPr>
            <p:ph type="ftr" sz="quarter" idx="11"/>
          </p:nvPr>
        </p:nvSpPr>
        <p:spPr>
          <a:xfrm>
            <a:off x="48986" y="5232276"/>
            <a:ext cx="9144000" cy="523220"/>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2358418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6" name="Footer Placeholder 5"/>
          <p:cNvSpPr>
            <a:spLocks noGrp="1"/>
          </p:cNvSpPr>
          <p:nvPr>
            <p:ph type="ftr" sz="quarter" idx="11"/>
          </p:nvPr>
        </p:nvSpPr>
        <p:spPr>
          <a:xfrm>
            <a:off x="48986" y="5232276"/>
            <a:ext cx="9144000" cy="523220"/>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859230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B1332A0-2693-C641-8E07-CF3A40E64F74}" type="datetimeFigureOut">
              <a:rPr lang="en-US" smtClean="0"/>
              <a:t>5/16/2013</a:t>
            </a:fld>
            <a:endParaRPr lang="en-US"/>
          </a:p>
        </p:txBody>
      </p:sp>
      <p:sp>
        <p:nvSpPr>
          <p:cNvPr id="6" name="Footer Placeholder 5"/>
          <p:cNvSpPr>
            <a:spLocks noGrp="1"/>
          </p:cNvSpPr>
          <p:nvPr>
            <p:ph type="ftr" sz="quarter" idx="11"/>
          </p:nvPr>
        </p:nvSpPr>
        <p:spPr>
          <a:xfrm>
            <a:off x="48986" y="5232276"/>
            <a:ext cx="9144000" cy="523220"/>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A7D6269-C952-FE46-935C-02D743FB289C}" type="slidenum">
              <a:rPr lang="en-US" smtClean="0"/>
              <a:t>‹#›</a:t>
            </a:fld>
            <a:endParaRPr lang="en-US"/>
          </a:p>
        </p:txBody>
      </p:sp>
    </p:spTree>
    <p:extLst>
      <p:ext uri="{BB962C8B-B14F-4D97-AF65-F5344CB8AC3E}">
        <p14:creationId xmlns:p14="http://schemas.microsoft.com/office/powerpoint/2010/main" val="4205623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8506" y="70303"/>
            <a:ext cx="1188131" cy="1238476"/>
          </a:xfrm>
          <a:prstGeom prst="rect">
            <a:avLst/>
          </a:prstGeom>
        </p:spPr>
      </p:pic>
      <p:sp>
        <p:nvSpPr>
          <p:cNvPr id="16" name="TextBox 15"/>
          <p:cNvSpPr txBox="1"/>
          <p:nvPr userDrawn="1"/>
        </p:nvSpPr>
        <p:spPr>
          <a:xfrm>
            <a:off x="11049000" y="6356350"/>
            <a:ext cx="184731" cy="369332"/>
          </a:xfrm>
          <a:prstGeom prst="rect">
            <a:avLst/>
          </a:prstGeom>
          <a:noFill/>
        </p:spPr>
        <p:txBody>
          <a:bodyPr wrap="none" rtlCol="0">
            <a:spAutoFit/>
          </a:bodyPr>
          <a:lstStyle/>
          <a:p>
            <a:endParaRPr lang="en-US" dirty="0"/>
          </a:p>
        </p:txBody>
      </p:sp>
      <p:sp>
        <p:nvSpPr>
          <p:cNvPr id="17" name="TextBox 16"/>
          <p:cNvSpPr txBox="1"/>
          <p:nvPr userDrawn="1"/>
        </p:nvSpPr>
        <p:spPr>
          <a:xfrm>
            <a:off x="48986" y="6353332"/>
            <a:ext cx="9095014" cy="461665"/>
          </a:xfrm>
          <a:prstGeom prst="rect">
            <a:avLst/>
          </a:prstGeom>
          <a:noFill/>
        </p:spPr>
        <p:txBody>
          <a:bodyPr wrap="square" rtlCol="0" anchor="ctr" anchorCtr="0">
            <a:spAutoFit/>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spc="300" baseline="0" dirty="0" smtClean="0">
                <a:solidFill>
                  <a:srgbClr val="460023"/>
                </a:solidFill>
                <a:latin typeface="Adobe Garamond Pro Bold" pitchFamily="18" charset="0"/>
              </a:rPr>
              <a:t>RESTORING FUNCTION, IMPROVING LIVES</a:t>
            </a:r>
          </a:p>
        </p:txBody>
      </p:sp>
      <p:pic>
        <p:nvPicPr>
          <p:cNvPr id="18" name="Picture 17"/>
          <p:cNvPicPr>
            <a:picLocks noChangeAspect="1"/>
          </p:cNvPicPr>
          <p:nvPr userDrawn="1"/>
        </p:nvPicPr>
        <p:blipFill rotWithShape="1">
          <a:blip r:embed="rId14">
            <a:extLst>
              <a:ext uri="{28A0092B-C50C-407E-A947-70E740481C1C}">
                <a14:useLocalDpi xmlns:a14="http://schemas.microsoft.com/office/drawing/2010/main" val="0"/>
              </a:ext>
            </a:extLst>
          </a:blip>
          <a:srcRect l="23618" r="22363"/>
          <a:stretch/>
        </p:blipFill>
        <p:spPr>
          <a:xfrm>
            <a:off x="0" y="1219202"/>
            <a:ext cx="9144000" cy="4844141"/>
          </a:xfrm>
          <a:prstGeom prst="rect">
            <a:avLst/>
          </a:prstGeom>
        </p:spPr>
      </p:pic>
    </p:spTree>
    <p:extLst>
      <p:ext uri="{BB962C8B-B14F-4D97-AF65-F5344CB8AC3E}">
        <p14:creationId xmlns:p14="http://schemas.microsoft.com/office/powerpoint/2010/main" val="1796930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47" y="2313994"/>
            <a:ext cx="7096903" cy="1470025"/>
          </a:xfrm>
        </p:spPr>
        <p:txBody>
          <a:bodyPr>
            <a:normAutofit/>
          </a:bodyPr>
          <a:lstStyle/>
          <a:p>
            <a:pPr algn="l"/>
            <a:r>
              <a:rPr lang="en-US" sz="4200" b="1" dirty="0" smtClean="0">
                <a:solidFill>
                  <a:schemeClr val="bg1"/>
                </a:solidFill>
                <a:latin typeface="Adobe Garamond Pro" pitchFamily="18" charset="0"/>
                <a:cs typeface="Times New Roman"/>
              </a:rPr>
              <a:t>Obesity and Spinal Pain</a:t>
            </a:r>
            <a:endParaRPr lang="en-US" sz="4200" b="1" dirty="0">
              <a:solidFill>
                <a:schemeClr val="bg1"/>
              </a:solidFill>
              <a:latin typeface="Adobe Garamond Pro" pitchFamily="18" charset="0"/>
              <a:cs typeface="Times New Roman"/>
            </a:endParaRPr>
          </a:p>
        </p:txBody>
      </p:sp>
      <p:cxnSp>
        <p:nvCxnSpPr>
          <p:cNvPr id="13" name="Straight Connector 12"/>
          <p:cNvCxnSpPr/>
          <p:nvPr/>
        </p:nvCxnSpPr>
        <p:spPr>
          <a:xfrm flipV="1">
            <a:off x="2088107" y="3441700"/>
            <a:ext cx="5254389" cy="25110"/>
          </a:xfrm>
          <a:prstGeom prst="line">
            <a:avLst/>
          </a:prstGeom>
          <a:ln>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pic>
        <p:nvPicPr>
          <p:cNvPr id="20" name="Picture 19" descr="Spine with blue discs - edited.png"/>
          <p:cNvPicPr>
            <a:picLocks noChangeAspect="1"/>
          </p:cNvPicPr>
          <p:nvPr/>
        </p:nvPicPr>
        <p:blipFill>
          <a:blip r:embed="rId3"/>
          <a:stretch>
            <a:fillRect/>
          </a:stretch>
        </p:blipFill>
        <p:spPr>
          <a:xfrm>
            <a:off x="-2406087" y="215900"/>
            <a:ext cx="1252202" cy="6501820"/>
          </a:xfrm>
          <a:prstGeom prst="rect">
            <a:avLst/>
          </a:prstGeom>
        </p:spPr>
      </p:pic>
    </p:spTree>
    <p:extLst>
      <p:ext uri="{BB962C8B-B14F-4D97-AF65-F5344CB8AC3E}">
        <p14:creationId xmlns:p14="http://schemas.microsoft.com/office/powerpoint/2010/main" val="758657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204716" y="1337480"/>
            <a:ext cx="8816454" cy="5021789"/>
          </a:xfrm>
          <a:prstGeom prst="rect">
            <a:avLst/>
          </a:prstGeom>
        </p:spPr>
        <p:txBody>
          <a:bodyPr vert="horz" wrap="square" lIns="91440" tIns="45720" rIns="91440" bIns="45720" numCol="1" rtlCol="0" anchor="t">
            <a:noAutofit/>
          </a:bodyPr>
          <a:lstStyle/>
          <a:p>
            <a:pPr marL="342900" marR="0" lvl="0" indent="-342900" algn="l" defTabSz="457200" rtl="0" eaLnBrk="1" fontAlgn="auto" latinLnBrk="0" hangingPunct="1">
              <a:lnSpc>
                <a:spcPts val="2320"/>
              </a:lnSpc>
              <a:spcBef>
                <a:spcPct val="20000"/>
              </a:spcBef>
              <a:spcAft>
                <a:spcPts val="1200"/>
              </a:spcAft>
              <a:buClrTx/>
              <a:buSzTx/>
              <a:tabLst/>
              <a:defRPr/>
            </a:pPr>
            <a:endParaRPr lang="en-US" sz="1200" b="1" dirty="0" smtClean="0">
              <a:solidFill>
                <a:schemeClr val="bg1">
                  <a:lumMod val="50000"/>
                </a:schemeClr>
              </a:solidFill>
              <a:cs typeface="Times New Roman"/>
            </a:endParaRPr>
          </a:p>
          <a:p>
            <a:pPr marL="342900" marR="0" lvl="0" indent="-342900" defTabSz="457200" rtl="0" eaLnBrk="1" fontAlgn="auto" latinLnBrk="0" hangingPunct="1">
              <a:spcAft>
                <a:spcPts val="600"/>
              </a:spcAft>
              <a:buClrTx/>
              <a:buSzTx/>
              <a:buFont typeface="Arial" pitchFamily="34" charset="0"/>
              <a:buChar char="•"/>
              <a:tabLst/>
              <a:defRPr/>
            </a:pPr>
            <a:r>
              <a:rPr lang="en-US" sz="2800" dirty="0" smtClean="0">
                <a:solidFill>
                  <a:schemeClr val="bg1"/>
                </a:solidFill>
                <a:cs typeface="Times New Roman"/>
              </a:rPr>
              <a:t>Before beginning a physical therapy program or starting to exercise at the gym, you may need to treat the pain you currently </a:t>
            </a:r>
            <a:r>
              <a:rPr lang="en-US" sz="2800" dirty="0" smtClean="0">
                <a:solidFill>
                  <a:schemeClr val="bg1"/>
                </a:solidFill>
                <a:cs typeface="Times New Roman"/>
              </a:rPr>
              <a:t>have.</a:t>
            </a:r>
            <a:endParaRPr lang="en-US" sz="2800" dirty="0" smtClean="0">
              <a:solidFill>
                <a:schemeClr val="bg1"/>
              </a:solidFill>
              <a:cs typeface="Times New Roman"/>
            </a:endParaRPr>
          </a:p>
          <a:p>
            <a:pPr marL="342900" marR="0" lvl="0" indent="-342900" defTabSz="457200" rtl="0" eaLnBrk="1" fontAlgn="auto" latinLnBrk="0" hangingPunct="1">
              <a:spcAft>
                <a:spcPts val="600"/>
              </a:spcAft>
              <a:buClrTx/>
              <a:buSzTx/>
              <a:buFont typeface="Arial" pitchFamily="34" charset="0"/>
              <a:buChar char="•"/>
              <a:tabLst/>
              <a:defRPr/>
            </a:pPr>
            <a:r>
              <a:rPr lang="en-US" sz="2800" u="sng" dirty="0" smtClean="0">
                <a:solidFill>
                  <a:schemeClr val="bg1"/>
                </a:solidFill>
                <a:cs typeface="Times New Roman"/>
              </a:rPr>
              <a:t>Bad</a:t>
            </a:r>
            <a:r>
              <a:rPr lang="en-US" sz="2800" dirty="0" smtClean="0">
                <a:solidFill>
                  <a:schemeClr val="bg1"/>
                </a:solidFill>
                <a:cs typeface="Times New Roman"/>
              </a:rPr>
              <a:t> idea:  Covering up the pain with narcotic pain </a:t>
            </a:r>
            <a:r>
              <a:rPr lang="en-US" sz="2800" dirty="0" smtClean="0">
                <a:solidFill>
                  <a:schemeClr val="bg1"/>
                </a:solidFill>
                <a:cs typeface="Times New Roman"/>
              </a:rPr>
              <a:t>medications.</a:t>
            </a:r>
            <a:endParaRPr lang="en-US" sz="2800" dirty="0" smtClean="0">
              <a:solidFill>
                <a:schemeClr val="bg1"/>
              </a:solidFill>
              <a:cs typeface="Times New Roman"/>
            </a:endParaRPr>
          </a:p>
          <a:p>
            <a:pPr marL="342900" marR="0" lvl="0" indent="-342900" defTabSz="457200" rtl="0" eaLnBrk="1" fontAlgn="auto" latinLnBrk="0" hangingPunct="1">
              <a:buClrTx/>
              <a:buSzTx/>
              <a:buFont typeface="Arial" pitchFamily="34" charset="0"/>
              <a:buChar char="•"/>
              <a:tabLst/>
              <a:defRPr/>
            </a:pPr>
            <a:r>
              <a:rPr lang="en-US" sz="2800" u="sng" dirty="0" smtClean="0">
                <a:solidFill>
                  <a:schemeClr val="bg1"/>
                </a:solidFill>
                <a:cs typeface="Times New Roman"/>
              </a:rPr>
              <a:t>Better</a:t>
            </a:r>
            <a:r>
              <a:rPr lang="en-US" sz="2800" dirty="0" smtClean="0">
                <a:solidFill>
                  <a:schemeClr val="bg1"/>
                </a:solidFill>
                <a:cs typeface="Times New Roman"/>
              </a:rPr>
              <a:t> idea:  Find the painful structures in your low back or neck and have a more direct treatment with precision, x-ray guided </a:t>
            </a:r>
            <a:r>
              <a:rPr lang="en-US" sz="2800" dirty="0" smtClean="0">
                <a:solidFill>
                  <a:schemeClr val="bg1"/>
                </a:solidFill>
                <a:cs typeface="Times New Roman"/>
              </a:rPr>
              <a:t>procedures.</a:t>
            </a:r>
            <a:endParaRPr lang="en-US" sz="2800" dirty="0">
              <a:solidFill>
                <a:schemeClr val="bg1"/>
              </a:solidFill>
              <a:cs typeface="Times New Roman"/>
            </a:endParaRPr>
          </a:p>
        </p:txBody>
      </p:sp>
      <p:sp>
        <p:nvSpPr>
          <p:cNvPr id="14"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Treat the Source of the Pain</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15715308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For More Information</a:t>
            </a:r>
            <a:endParaRPr lang="en-US" dirty="0">
              <a:solidFill>
                <a:srgbClr val="460023"/>
              </a:solidFill>
              <a:latin typeface="Adobe Garamond Pro" pitchFamily="18" charset="0"/>
            </a:endParaRPr>
          </a:p>
        </p:txBody>
      </p:sp>
      <p:sp>
        <p:nvSpPr>
          <p:cNvPr id="28" name="Content Placeholder 4"/>
          <p:cNvSpPr txBox="1">
            <a:spLocks/>
          </p:cNvSpPr>
          <p:nvPr/>
        </p:nvSpPr>
        <p:spPr>
          <a:xfrm>
            <a:off x="1698165" y="1713110"/>
            <a:ext cx="5714999" cy="1668931"/>
          </a:xfrm>
          <a:prstGeom prst="rect">
            <a:avLst/>
          </a:prstGeom>
        </p:spPr>
        <p:txBody>
          <a:bodyPr vert="horz" wrap="square" lIns="91440" tIns="45720" rIns="91440" bIns="45720" numCol="1" rtlCol="0" anchor="ctr">
            <a:noAutofit/>
          </a:bodyPr>
          <a:lstStyle/>
          <a:p>
            <a:pPr marR="0" lvl="0" algn="ctr" defTabSz="457200" rtl="0" eaLnBrk="1" fontAlgn="auto" latinLnBrk="0" hangingPunct="1">
              <a:lnSpc>
                <a:spcPts val="2320"/>
              </a:lnSpc>
              <a:spcBef>
                <a:spcPct val="20000"/>
              </a:spcBef>
              <a:spcAft>
                <a:spcPts val="1200"/>
              </a:spcAft>
              <a:buClrTx/>
              <a:buSzTx/>
              <a:tabLst/>
              <a:defRPr/>
            </a:pPr>
            <a:r>
              <a:rPr kumimoji="0" lang="en-US" sz="2100" b="0" i="0" u="none" strike="noStrike" kern="1200" cap="none" spc="0" normalizeH="0" baseline="0" noProof="0" dirty="0" smtClean="0">
                <a:ln>
                  <a:noFill/>
                </a:ln>
                <a:solidFill>
                  <a:schemeClr val="bg1"/>
                </a:solidFill>
                <a:effectLst/>
                <a:uLnTx/>
                <a:uFillTx/>
                <a:ea typeface="+mn-ea"/>
                <a:cs typeface="Times New Roman"/>
              </a:rPr>
              <a:t>If you </a:t>
            </a:r>
            <a:r>
              <a:rPr lang="en-US" sz="2100" dirty="0" smtClean="0">
                <a:solidFill>
                  <a:schemeClr val="bg1"/>
                </a:solidFill>
                <a:cs typeface="Times New Roman"/>
              </a:rPr>
              <a:t>would like more information about </a:t>
            </a:r>
            <a:r>
              <a:rPr lang="en-US" sz="2100" dirty="0" smtClean="0">
                <a:solidFill>
                  <a:schemeClr val="bg1"/>
                </a:solidFill>
                <a:cs typeface="Times New Roman"/>
              </a:rPr>
              <a:t> </a:t>
            </a:r>
            <a:r>
              <a:rPr lang="en-US" sz="2100" dirty="0" smtClean="0">
                <a:solidFill>
                  <a:schemeClr val="tx1">
                    <a:lumMod val="50000"/>
                    <a:lumOff val="50000"/>
                  </a:schemeClr>
                </a:solidFill>
                <a:cs typeface="Times New Roman"/>
              </a:rPr>
              <a:t>Salem Pain &amp; Spine Specialists</a:t>
            </a:r>
            <a:r>
              <a:rPr lang="en-US" sz="2100" dirty="0" smtClean="0">
                <a:solidFill>
                  <a:schemeClr val="bg1"/>
                </a:solidFill>
                <a:cs typeface="Times New Roman"/>
              </a:rPr>
              <a:t>, please call (503) 967-6771 or contact us online using the “Contact Us” section of our website at </a:t>
            </a:r>
            <a:r>
              <a:rPr lang="en-US" sz="2100" u="sng" dirty="0" smtClean="0">
                <a:solidFill>
                  <a:schemeClr val="tx1">
                    <a:lumMod val="50000"/>
                    <a:lumOff val="50000"/>
                  </a:schemeClr>
                </a:solidFill>
                <a:cs typeface="Times New Roman"/>
              </a:rPr>
              <a:t>www.salempainandspine.org</a:t>
            </a:r>
          </a:p>
        </p:txBody>
      </p:sp>
      <p:sp>
        <p:nvSpPr>
          <p:cNvPr id="30" name="Content Placeholder 4"/>
          <p:cNvSpPr>
            <a:spLocks noGrp="1"/>
          </p:cNvSpPr>
          <p:nvPr>
            <p:ph sz="half" idx="1"/>
          </p:nvPr>
        </p:nvSpPr>
        <p:spPr>
          <a:xfrm>
            <a:off x="435440" y="4042939"/>
            <a:ext cx="8251371" cy="1519668"/>
          </a:xfrm>
        </p:spPr>
        <p:txBody>
          <a:bodyPr>
            <a:normAutofit lnSpcReduction="10000"/>
          </a:bodyPr>
          <a:lstStyle/>
          <a:p>
            <a:pPr algn="ctr">
              <a:buNone/>
            </a:pPr>
            <a:r>
              <a:rPr lang="en-US" sz="1400" b="1" dirty="0" smtClean="0">
                <a:solidFill>
                  <a:schemeClr val="bg1"/>
                </a:solidFill>
                <a:cs typeface="Times New Roman"/>
              </a:rPr>
              <a:t>DISCLAIMER</a:t>
            </a:r>
            <a:r>
              <a:rPr lang="en-US" sz="1400" dirty="0" smtClean="0">
                <a:solidFill>
                  <a:schemeClr val="bg1"/>
                </a:solidFill>
                <a:cs typeface="Times New Roman"/>
              </a:rPr>
              <a:t>:</a:t>
            </a:r>
          </a:p>
          <a:p>
            <a:pPr marL="0" algn="just">
              <a:buNone/>
            </a:pPr>
            <a:r>
              <a:rPr lang="en-US" sz="1400" dirty="0" smtClean="0">
                <a:solidFill>
                  <a:schemeClr val="bg1"/>
                </a:solidFill>
                <a:cs typeface="Times New Roman"/>
              </a:rPr>
              <a:t>This material is presented here for informational and educational purposes only.  This information does not constitute medical advice and is not intended to be a substitute for professional medical advice.  You should always seek the advice of a physician or other qualified health care provider before beginning any exercise program.  If you experience any pain or difficulty with any exercises, stop and consult your health care provider.  SPSS MAKES NO WARRANTIES, EXPRESSED OR IMPLIED, THAT THE INFORMATION CONTAINED IN THESE MATERIALS WILL MEET YOUR NEEDS.</a:t>
            </a:r>
          </a:p>
        </p:txBody>
      </p:sp>
    </p:spTree>
    <p:extLst>
      <p:ext uri="{BB962C8B-B14F-4D97-AF65-F5344CB8AC3E}">
        <p14:creationId xmlns:p14="http://schemas.microsoft.com/office/powerpoint/2010/main" val="782975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OMG Scale.jpg"/>
          <p:cNvPicPr>
            <a:picLocks noChangeAspect="1"/>
          </p:cNvPicPr>
          <p:nvPr/>
        </p:nvPicPr>
        <p:blipFill>
          <a:blip r:embed="rId2"/>
          <a:srcRect l="6432" r="5659"/>
          <a:stretch>
            <a:fillRect/>
          </a:stretch>
        </p:blipFill>
        <p:spPr>
          <a:xfrm>
            <a:off x="146880" y="2277829"/>
            <a:ext cx="3264109" cy="24579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1"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Introduction</a:t>
            </a:r>
            <a:endParaRPr lang="en-US" dirty="0">
              <a:solidFill>
                <a:srgbClr val="460023"/>
              </a:solidFill>
              <a:latin typeface="Adobe Garamond Pro" pitchFamily="18" charset="0"/>
            </a:endParaRPr>
          </a:p>
        </p:txBody>
      </p:sp>
      <p:sp>
        <p:nvSpPr>
          <p:cNvPr id="14" name="Content Placeholder 5"/>
          <p:cNvSpPr>
            <a:spLocks noGrp="1"/>
          </p:cNvSpPr>
          <p:nvPr>
            <p:ph sz="half" idx="2"/>
          </p:nvPr>
        </p:nvSpPr>
        <p:spPr>
          <a:xfrm>
            <a:off x="3656654" y="1501257"/>
            <a:ext cx="5555586" cy="4259734"/>
          </a:xfrm>
        </p:spPr>
        <p:txBody>
          <a:bodyPr anchor="ctr">
            <a:normAutofit lnSpcReduction="10000"/>
          </a:bodyPr>
          <a:lstStyle/>
          <a:p>
            <a:pPr lvl="0">
              <a:spcBef>
                <a:spcPts val="0"/>
              </a:spcBef>
              <a:spcAft>
                <a:spcPts val="600"/>
              </a:spcAft>
              <a:defRPr/>
            </a:pPr>
            <a:r>
              <a:rPr lang="en-US" dirty="0">
                <a:solidFill>
                  <a:schemeClr val="bg1"/>
                </a:solidFill>
                <a:cs typeface="Times New Roman"/>
              </a:rPr>
              <a:t>According to the American Heart Association, 60-70% of Americans are overweight or obese.</a:t>
            </a:r>
          </a:p>
          <a:p>
            <a:pPr lvl="0">
              <a:spcBef>
                <a:spcPts val="0"/>
              </a:spcBef>
              <a:spcAft>
                <a:spcPts val="600"/>
              </a:spcAft>
              <a:defRPr/>
            </a:pPr>
            <a:r>
              <a:rPr lang="en-US" dirty="0">
                <a:solidFill>
                  <a:schemeClr val="bg1"/>
                </a:solidFill>
                <a:cs typeface="Times New Roman"/>
              </a:rPr>
              <a:t>Most think of obesity contributing to heart disease, high blood pressure, strokes, diabetes, and colon cancer.</a:t>
            </a:r>
          </a:p>
          <a:p>
            <a:pPr lvl="0">
              <a:lnSpc>
                <a:spcPct val="110000"/>
              </a:lnSpc>
              <a:spcBef>
                <a:spcPts val="0"/>
              </a:spcBef>
              <a:defRPr/>
            </a:pPr>
            <a:r>
              <a:rPr lang="en-US" dirty="0">
                <a:solidFill>
                  <a:schemeClr val="bg1"/>
                </a:solidFill>
                <a:cs typeface="Times New Roman"/>
              </a:rPr>
              <a:t>But it also puts a strain on your low back discs, joints and </a:t>
            </a:r>
            <a:r>
              <a:rPr lang="en-US" dirty="0" smtClean="0">
                <a:solidFill>
                  <a:schemeClr val="bg1"/>
                </a:solidFill>
                <a:cs typeface="Times New Roman"/>
              </a:rPr>
              <a:t>muscles/tendons/ligaments.</a:t>
            </a:r>
            <a:endParaRPr lang="en-US" dirty="0">
              <a:solidFill>
                <a:schemeClr val="bg1"/>
              </a:solidFill>
              <a:cs typeface="Times New Roman"/>
            </a:endParaRPr>
          </a:p>
        </p:txBody>
      </p:sp>
    </p:spTree>
    <p:extLst>
      <p:ext uri="{BB962C8B-B14F-4D97-AF65-F5344CB8AC3E}">
        <p14:creationId xmlns:p14="http://schemas.microsoft.com/office/powerpoint/2010/main" val="170473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684897" y="1454706"/>
            <a:ext cx="5527343" cy="4168180"/>
          </a:xfrm>
          <a:prstGeom prst="rect">
            <a:avLst/>
          </a:prstGeom>
        </p:spPr>
        <p:txBody>
          <a:bodyPr vert="horz" wrap="square" lIns="91440" tIns="45720" rIns="91440" bIns="45720" numCol="1" rtlCol="0" anchor="t">
            <a:noAutofit/>
          </a:bodyPr>
          <a:lstStyle/>
          <a:p>
            <a:pPr marL="342900" marR="0" lvl="0" indent="-342900" algn="l" defTabSz="457200" rtl="0" eaLnBrk="1" fontAlgn="auto" latinLnBrk="0" hangingPunct="1">
              <a:buClrTx/>
              <a:buSzTx/>
              <a:tabLst/>
              <a:defRPr/>
            </a:pPr>
            <a:endParaRPr lang="en-US" sz="1200" b="1" dirty="0" smtClean="0">
              <a:solidFill>
                <a:schemeClr val="bg1"/>
              </a:solidFill>
              <a:cs typeface="Times New Roman"/>
            </a:endParaRPr>
          </a:p>
          <a:p>
            <a:pPr marL="342900" marR="0" lvl="0" indent="-342900" defTabSz="457200" rtl="0" eaLnBrk="1" fontAlgn="auto" latinLnBrk="0" hangingPunct="1">
              <a:buClrTx/>
              <a:buSzTx/>
              <a:buFont typeface="Arial" pitchFamily="34" charset="0"/>
              <a:buChar char="•"/>
              <a:tabLst/>
              <a:defRPr/>
            </a:pPr>
            <a:r>
              <a:rPr kumimoji="0" lang="en-US" sz="2800" b="0" i="0" u="none" strike="noStrike" kern="1200" cap="none" spc="0" normalizeH="0" baseline="0" noProof="0" dirty="0" smtClean="0">
                <a:ln>
                  <a:noFill/>
                </a:ln>
                <a:solidFill>
                  <a:schemeClr val="bg1"/>
                </a:solidFill>
                <a:effectLst/>
                <a:uLnTx/>
                <a:uFillTx/>
                <a:cs typeface="Times New Roman"/>
              </a:rPr>
              <a:t>A</a:t>
            </a:r>
            <a:r>
              <a:rPr kumimoji="0" lang="en-US" sz="2800" b="0" i="0" u="none" strike="noStrike" kern="1200" cap="none" spc="0" normalizeH="0" noProof="0" dirty="0" smtClean="0">
                <a:ln>
                  <a:noFill/>
                </a:ln>
                <a:solidFill>
                  <a:schemeClr val="bg1"/>
                </a:solidFill>
                <a:effectLst/>
                <a:uLnTx/>
                <a:uFillTx/>
                <a:cs typeface="Times New Roman"/>
              </a:rPr>
              <a:t> </a:t>
            </a:r>
            <a:r>
              <a:rPr lang="en-US" sz="2800" dirty="0" smtClean="0">
                <a:solidFill>
                  <a:schemeClr val="bg1"/>
                </a:solidFill>
                <a:cs typeface="Times New Roman"/>
              </a:rPr>
              <a:t>large abdomen pulls the body forward and down.</a:t>
            </a:r>
          </a:p>
          <a:p>
            <a:pPr marL="342900" marR="0" lvl="0" indent="-342900" defTabSz="457200" rtl="0" eaLnBrk="1" fontAlgn="auto" latinLnBrk="0" hangingPunct="1">
              <a:buClrTx/>
              <a:buSzTx/>
              <a:buFont typeface="Arial" pitchFamily="34" charset="0"/>
              <a:buChar char="•"/>
              <a:tabLst/>
              <a:defRPr/>
            </a:pPr>
            <a:r>
              <a:rPr lang="en-US" sz="2800" dirty="0" smtClean="0">
                <a:solidFill>
                  <a:schemeClr val="bg1"/>
                </a:solidFill>
                <a:cs typeface="Times New Roman"/>
              </a:rPr>
              <a:t>In order to compensate, people arch their back.</a:t>
            </a:r>
          </a:p>
          <a:p>
            <a:pPr marL="342900" marR="0" lvl="0" indent="-342900" defTabSz="457200" rtl="0" eaLnBrk="1" fontAlgn="auto" latinLnBrk="0" hangingPunct="1">
              <a:buClrTx/>
              <a:buSzTx/>
              <a:buFont typeface="Arial" pitchFamily="34" charset="0"/>
              <a:buChar char="•"/>
              <a:tabLst/>
              <a:defRPr/>
            </a:pPr>
            <a:r>
              <a:rPr lang="en-US" sz="2800" dirty="0" smtClean="0">
                <a:solidFill>
                  <a:schemeClr val="bg1"/>
                </a:solidFill>
                <a:cs typeface="Times New Roman"/>
              </a:rPr>
              <a:t>Creates tremendous stress on the low back joints </a:t>
            </a:r>
            <a:r>
              <a:rPr lang="en-US" sz="2800" dirty="0" err="1" smtClean="0">
                <a:solidFill>
                  <a:schemeClr val="bg1"/>
                </a:solidFill>
                <a:cs typeface="Times New Roman"/>
                <a:sym typeface="Wingdings"/>
              </a:rPr>
              <a:t></a:t>
            </a:r>
            <a:r>
              <a:rPr lang="en-US" sz="2800" dirty="0" smtClean="0">
                <a:solidFill>
                  <a:schemeClr val="bg1"/>
                </a:solidFill>
                <a:cs typeface="Times New Roman"/>
                <a:sym typeface="Wingdings"/>
              </a:rPr>
              <a:t> earlier painful arthritis.</a:t>
            </a:r>
          </a:p>
          <a:p>
            <a:pPr marL="342900" marR="0" lvl="0" indent="-342900" defTabSz="457200" rtl="0" eaLnBrk="1" fontAlgn="auto" latinLnBrk="0" hangingPunct="1">
              <a:buClrTx/>
              <a:buSzTx/>
              <a:buFont typeface="Arial" pitchFamily="34" charset="0"/>
              <a:buChar char="•"/>
              <a:tabLst/>
              <a:defRPr/>
            </a:pPr>
            <a:r>
              <a:rPr lang="en-US" sz="2800" dirty="0" smtClean="0">
                <a:solidFill>
                  <a:schemeClr val="bg1"/>
                </a:solidFill>
                <a:cs typeface="Times New Roman"/>
                <a:sym typeface="Wingdings"/>
              </a:rPr>
              <a:t>These changes also lead to poor posture of the neck/shoulders.</a:t>
            </a:r>
            <a:endParaRPr lang="en-US" sz="2800" dirty="0" smtClean="0">
              <a:solidFill>
                <a:schemeClr val="bg1"/>
              </a:solidFill>
              <a:cs typeface="Times New Roman"/>
            </a:endParaRPr>
          </a:p>
        </p:txBody>
      </p:sp>
      <p:pic>
        <p:nvPicPr>
          <p:cNvPr id="11" name="Picture 10" descr="Obesity blue.jpg"/>
          <p:cNvPicPr>
            <a:picLocks noChangeAspect="1"/>
          </p:cNvPicPr>
          <p:nvPr/>
        </p:nvPicPr>
        <p:blipFill>
          <a:blip r:embed="rId2"/>
          <a:stretch>
            <a:fillRect/>
          </a:stretch>
        </p:blipFill>
        <p:spPr>
          <a:xfrm>
            <a:off x="209711" y="1637733"/>
            <a:ext cx="2966461" cy="40017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Pelvic Changes</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263545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671247" y="1632129"/>
            <a:ext cx="5336275" cy="4267373"/>
          </a:xfrm>
          <a:prstGeom prst="rect">
            <a:avLst/>
          </a:prstGeom>
        </p:spPr>
        <p:txBody>
          <a:bodyPr vert="horz" wrap="square" lIns="91440" tIns="45720" rIns="91440" bIns="45720" numCol="1" rtlCol="0" anchor="t">
            <a:noAutofit/>
          </a:bodyPr>
          <a:lstStyle/>
          <a:p>
            <a:pPr marL="342900" marR="0" lvl="0" indent="-342900" defTabSz="457200" rtl="0" eaLnBrk="1" fontAlgn="auto" latinLnBrk="0" hangingPunct="1">
              <a:spcAft>
                <a:spcPts val="600"/>
              </a:spcAft>
              <a:buClrTx/>
              <a:buSzTx/>
              <a:buFont typeface="Arial" pitchFamily="34" charset="0"/>
              <a:buChar char="•"/>
              <a:tabLst/>
              <a:defRPr/>
            </a:pPr>
            <a:r>
              <a:rPr kumimoji="0" lang="en-US" sz="2600" b="0" i="0" u="none" strike="noStrike" kern="1200" cap="none" spc="0" normalizeH="0" baseline="0" noProof="0" dirty="0" smtClean="0">
                <a:ln>
                  <a:noFill/>
                </a:ln>
                <a:solidFill>
                  <a:schemeClr val="bg1"/>
                </a:solidFill>
                <a:effectLst/>
                <a:uLnTx/>
                <a:uFillTx/>
                <a:cs typeface="Times New Roman"/>
              </a:rPr>
              <a:t>A </a:t>
            </a:r>
            <a:r>
              <a:rPr lang="en-US" sz="2600" dirty="0" smtClean="0">
                <a:solidFill>
                  <a:schemeClr val="bg1"/>
                </a:solidFill>
                <a:cs typeface="Times New Roman"/>
              </a:rPr>
              <a:t>sedentary lifestyle with hours of sitting each day creates a number of tight and weak muscles</a:t>
            </a:r>
            <a:r>
              <a:rPr lang="en-US" sz="2600" dirty="0" smtClean="0">
                <a:solidFill>
                  <a:schemeClr val="bg1"/>
                </a:solidFill>
                <a:cs typeface="Times New Roman"/>
              </a:rPr>
              <a:t>.</a:t>
            </a:r>
            <a:endParaRPr lang="en-US" sz="2600" dirty="0" smtClean="0">
              <a:solidFill>
                <a:schemeClr val="bg1"/>
              </a:solidFill>
              <a:cs typeface="Times New Roman"/>
            </a:endParaRPr>
          </a:p>
          <a:p>
            <a:pPr marL="342900" marR="0" lvl="0" indent="-3429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Below are four that lead to low back pain.</a:t>
            </a:r>
          </a:p>
          <a:p>
            <a:pPr marL="342900" marR="0" lvl="0" indent="-3429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Tight hip flexors and low back </a:t>
            </a:r>
            <a:r>
              <a:rPr lang="en-US" sz="2600" dirty="0" smtClean="0">
                <a:solidFill>
                  <a:schemeClr val="bg1"/>
                </a:solidFill>
                <a:cs typeface="Times New Roman"/>
              </a:rPr>
              <a:t>muscles.</a:t>
            </a:r>
            <a:endParaRPr lang="en-US" sz="2600" dirty="0" smtClean="0">
              <a:solidFill>
                <a:schemeClr val="bg1"/>
              </a:solidFill>
              <a:cs typeface="Times New Roman"/>
            </a:endParaRPr>
          </a:p>
          <a:p>
            <a:pPr marL="342900" marR="0" lvl="0" indent="-342900" defTabSz="457200" rtl="0" eaLnBrk="1" fontAlgn="auto" latinLnBrk="0" hangingPunct="1">
              <a:buClrTx/>
              <a:buSzTx/>
              <a:buFont typeface="Arial" pitchFamily="34" charset="0"/>
              <a:buChar char="•"/>
              <a:tabLst/>
              <a:defRPr/>
            </a:pPr>
            <a:r>
              <a:rPr lang="en-US" sz="2600" dirty="0" smtClean="0">
                <a:solidFill>
                  <a:schemeClr val="bg1"/>
                </a:solidFill>
                <a:cs typeface="Times New Roman"/>
              </a:rPr>
              <a:t>Stretched and weak gluteus </a:t>
            </a:r>
            <a:r>
              <a:rPr lang="en-US" sz="2600" dirty="0" err="1" smtClean="0">
                <a:solidFill>
                  <a:schemeClr val="bg1"/>
                </a:solidFill>
                <a:cs typeface="Times New Roman"/>
              </a:rPr>
              <a:t>maximus</a:t>
            </a:r>
            <a:r>
              <a:rPr lang="en-US" sz="2600" dirty="0" smtClean="0">
                <a:solidFill>
                  <a:schemeClr val="bg1"/>
                </a:solidFill>
                <a:cs typeface="Times New Roman"/>
              </a:rPr>
              <a:t> and abdominals</a:t>
            </a:r>
          </a:p>
        </p:txBody>
      </p:sp>
      <p:pic>
        <p:nvPicPr>
          <p:cNvPr id="11" name="Picture 10" descr="Janda upper and lower crossed syndrome.jpg"/>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347998" y="1610436"/>
            <a:ext cx="2926378" cy="41116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4"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Tight Muscles</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480371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671248" y="1986978"/>
            <a:ext cx="5459104" cy="2803391"/>
          </a:xfrm>
          <a:prstGeom prst="rect">
            <a:avLst/>
          </a:prstGeom>
        </p:spPr>
        <p:txBody>
          <a:bodyPr vert="horz" wrap="square" lIns="91440" tIns="45720" rIns="91440" bIns="45720" numCol="1" rtlCol="0" anchor="t">
            <a:noAutofit/>
          </a:bodyPr>
          <a:lstStyle/>
          <a:p>
            <a:pPr marL="342900" marR="0" lvl="0" indent="-342900" algn="l" defTabSz="457200" rtl="0" eaLnBrk="1" fontAlgn="auto" latinLnBrk="0" hangingPunct="1">
              <a:buClrTx/>
              <a:buSzTx/>
              <a:tabLst/>
              <a:defRPr/>
            </a:pPr>
            <a:endParaRPr lang="en-US" sz="1200" b="1" dirty="0" smtClean="0">
              <a:solidFill>
                <a:schemeClr val="bg1">
                  <a:lumMod val="50000"/>
                </a:schemeClr>
              </a:solidFill>
              <a:cs typeface="Times New Roman"/>
            </a:endParaRPr>
          </a:p>
          <a:p>
            <a:pPr marL="457200" marR="0" lvl="0" indent="-457200" defTabSz="457200" rtl="0" eaLnBrk="1" fontAlgn="auto" latinLnBrk="0" hangingPunct="1">
              <a:spcAft>
                <a:spcPts val="600"/>
              </a:spcAft>
              <a:buClrTx/>
              <a:buSzTx/>
              <a:buFont typeface="Arial" pitchFamily="34" charset="0"/>
              <a:buChar char="•"/>
              <a:tabLst/>
              <a:defRPr/>
            </a:pPr>
            <a:r>
              <a:rPr kumimoji="0" lang="en-US" sz="2800" b="0" i="0" u="none" strike="noStrike" kern="1200" cap="none" spc="0" normalizeH="0" baseline="0" noProof="0" dirty="0" smtClean="0">
                <a:ln>
                  <a:noFill/>
                </a:ln>
                <a:solidFill>
                  <a:schemeClr val="bg1"/>
                </a:solidFill>
                <a:effectLst/>
                <a:uLnTx/>
                <a:uFillTx/>
                <a:cs typeface="Times New Roman"/>
              </a:rPr>
              <a:t>Most </a:t>
            </a:r>
            <a:r>
              <a:rPr lang="en-US" sz="2800" dirty="0" smtClean="0">
                <a:solidFill>
                  <a:schemeClr val="bg1"/>
                </a:solidFill>
                <a:cs typeface="Times New Roman"/>
              </a:rPr>
              <a:t>obese people will blame their aches and pains on normal aging processes. </a:t>
            </a:r>
          </a:p>
          <a:p>
            <a:pPr marL="457200" marR="0" lvl="0" indent="-457200" defTabSz="457200" rtl="0" eaLnBrk="1" fontAlgn="auto" latinLnBrk="0" hangingPunct="1">
              <a:buClrTx/>
              <a:buSzTx/>
              <a:buFont typeface="Arial" pitchFamily="34" charset="0"/>
              <a:buChar char="•"/>
              <a:tabLst/>
              <a:defRPr/>
            </a:pPr>
            <a:r>
              <a:rPr lang="en-US" sz="2800" dirty="0" smtClean="0">
                <a:solidFill>
                  <a:schemeClr val="bg1"/>
                </a:solidFill>
                <a:cs typeface="Times New Roman"/>
              </a:rPr>
              <a:t>As shown before, the excessive weight puts excessive strain on your low back joints/discs/etc.</a:t>
            </a:r>
            <a:endParaRPr lang="en-US" sz="2800" dirty="0">
              <a:solidFill>
                <a:schemeClr val="bg1"/>
              </a:solidFill>
              <a:cs typeface="Times New Roman"/>
            </a:endParaRPr>
          </a:p>
        </p:txBody>
      </p:sp>
      <p:pic>
        <p:nvPicPr>
          <p:cNvPr id="17" name="Picture 16" descr="Old man with cane.jpg"/>
          <p:cNvPicPr>
            <a:picLocks noChangeAspect="1"/>
          </p:cNvPicPr>
          <p:nvPr/>
        </p:nvPicPr>
        <p:blipFill>
          <a:blip r:embed="rId2"/>
          <a:stretch>
            <a:fillRect/>
          </a:stretch>
        </p:blipFill>
        <p:spPr>
          <a:xfrm>
            <a:off x="269885" y="1634002"/>
            <a:ext cx="2691679" cy="403276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8"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It’s Not Normal Aging</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1783683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144782" y="1433018"/>
            <a:ext cx="8968263" cy="5295331"/>
          </a:xfrm>
          <a:prstGeom prst="rect">
            <a:avLst/>
          </a:prstGeom>
        </p:spPr>
        <p:txBody>
          <a:bodyPr vert="horz" wrap="square" lIns="91440" tIns="45720" rIns="91440" bIns="45720" numCol="1" rtlCol="0" anchor="t">
            <a:noAutofit/>
          </a:bodyPr>
          <a:lstStyle/>
          <a:p>
            <a:pPr marL="342900" marR="0" lvl="0" indent="-342900" algn="l" defTabSz="457200" rtl="0" eaLnBrk="1" fontAlgn="auto" latinLnBrk="0" hangingPunct="1">
              <a:lnSpc>
                <a:spcPts val="2320"/>
              </a:lnSpc>
              <a:spcBef>
                <a:spcPct val="20000"/>
              </a:spcBef>
              <a:spcAft>
                <a:spcPts val="1200"/>
              </a:spcAft>
              <a:buClrTx/>
              <a:buSzTx/>
              <a:tabLst/>
              <a:defRPr/>
            </a:pPr>
            <a:endParaRPr lang="en-US" sz="1200" b="1" dirty="0" smtClean="0">
              <a:solidFill>
                <a:schemeClr val="bg1">
                  <a:lumMod val="50000"/>
                </a:schemeClr>
              </a:solidFill>
              <a:cs typeface="Times New Roman"/>
            </a:endParaRPr>
          </a:p>
          <a:p>
            <a:pPr marL="457200" marR="0" lvl="0" indent="-457200" defTabSz="457200" rtl="0" eaLnBrk="1" fontAlgn="auto" latinLnBrk="0" hangingPunct="1">
              <a:spcBef>
                <a:spcPct val="20000"/>
              </a:spcBef>
              <a:spcAft>
                <a:spcPts val="1200"/>
              </a:spcAft>
              <a:buClrTx/>
              <a:buSzTx/>
              <a:buFont typeface="Arial" pitchFamily="34" charset="0"/>
              <a:buChar char="•"/>
              <a:tabLst/>
              <a:defRPr/>
            </a:pPr>
            <a:r>
              <a:rPr lang="en-US" sz="3200" dirty="0" smtClean="0">
                <a:solidFill>
                  <a:schemeClr val="bg1"/>
                </a:solidFill>
                <a:cs typeface="Times New Roman"/>
              </a:rPr>
              <a:t>The risk of lung cancer decreases every year after you stop smoking cigarettes.</a:t>
            </a:r>
          </a:p>
          <a:p>
            <a:pPr marL="457200" marR="0" lvl="0" indent="-457200" defTabSz="457200" rtl="0" eaLnBrk="1" fontAlgn="auto" latinLnBrk="0" hangingPunct="1">
              <a:spcBef>
                <a:spcPct val="20000"/>
              </a:spcBef>
              <a:spcAft>
                <a:spcPts val="1200"/>
              </a:spcAft>
              <a:buClrTx/>
              <a:buSzTx/>
              <a:buFont typeface="Arial" pitchFamily="34" charset="0"/>
              <a:buChar char="•"/>
              <a:tabLst/>
              <a:defRPr/>
            </a:pPr>
            <a:r>
              <a:rPr lang="en-US" sz="3200" dirty="0" smtClean="0">
                <a:solidFill>
                  <a:schemeClr val="bg1"/>
                </a:solidFill>
                <a:cs typeface="Times New Roman"/>
              </a:rPr>
              <a:t>Likewise, you can </a:t>
            </a:r>
            <a:r>
              <a:rPr lang="en-US" sz="3200" dirty="0" smtClean="0">
                <a:solidFill>
                  <a:schemeClr val="tx1">
                    <a:lumMod val="50000"/>
                    <a:lumOff val="50000"/>
                  </a:schemeClr>
                </a:solidFill>
                <a:cs typeface="Times New Roman"/>
              </a:rPr>
              <a:t>reverse</a:t>
            </a:r>
            <a:r>
              <a:rPr lang="en-US" sz="3200" dirty="0" smtClean="0">
                <a:solidFill>
                  <a:srgbClr val="F78800"/>
                </a:solidFill>
                <a:cs typeface="Times New Roman"/>
              </a:rPr>
              <a:t> </a:t>
            </a:r>
            <a:r>
              <a:rPr lang="en-US" sz="3200" dirty="0" smtClean="0">
                <a:solidFill>
                  <a:schemeClr val="bg1"/>
                </a:solidFill>
                <a:cs typeface="Times New Roman"/>
              </a:rPr>
              <a:t>most muscular changes from obesity by losing weight and performing targeted exercises and regular home stretching.</a:t>
            </a:r>
          </a:p>
        </p:txBody>
      </p:sp>
      <p:sp>
        <p:nvSpPr>
          <p:cNvPr id="15"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Good News</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2349586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643953" y="1563890"/>
            <a:ext cx="5540991" cy="4266650"/>
          </a:xfrm>
          <a:prstGeom prst="rect">
            <a:avLst/>
          </a:prstGeom>
        </p:spPr>
        <p:txBody>
          <a:bodyPr vert="horz" wrap="square" lIns="91440" tIns="45720" rIns="91440" bIns="45720" numCol="1" rtlCol="0" anchor="t">
            <a:noAutofit/>
          </a:bodyPr>
          <a:lstStyle/>
          <a:p>
            <a:pPr marL="342900" marR="0" lvl="0" indent="-342900" defTabSz="457200" rtl="0" eaLnBrk="1" fontAlgn="auto" latinLnBrk="0" hangingPunct="1">
              <a:spcAft>
                <a:spcPts val="600"/>
              </a:spcAft>
              <a:buClrTx/>
              <a:buSzTx/>
              <a:buFont typeface="Arial" pitchFamily="34" charset="0"/>
              <a:buChar char="•"/>
              <a:tabLst/>
              <a:defRPr/>
            </a:pPr>
            <a:r>
              <a:rPr lang="en-US" sz="2800" dirty="0" smtClean="0">
                <a:solidFill>
                  <a:schemeClr val="bg1"/>
                </a:solidFill>
                <a:cs typeface="Times New Roman"/>
              </a:rPr>
              <a:t>First</a:t>
            </a:r>
            <a:r>
              <a:rPr lang="en-US" sz="2800" dirty="0" smtClean="0">
                <a:solidFill>
                  <a:schemeClr val="bg1"/>
                </a:solidFill>
                <a:cs typeface="Times New Roman"/>
              </a:rPr>
              <a:t>:  Get a thorough evaluation by a skilled Physical Therapist.  </a:t>
            </a:r>
          </a:p>
          <a:p>
            <a:pPr marL="342900" marR="0" lvl="0" indent="-342900" defTabSz="457200" rtl="0" eaLnBrk="1" fontAlgn="auto" latinLnBrk="0" hangingPunct="1">
              <a:spcAft>
                <a:spcPts val="600"/>
              </a:spcAft>
              <a:buClrTx/>
              <a:buSzTx/>
              <a:buFont typeface="Arial" pitchFamily="34" charset="0"/>
              <a:buChar char="•"/>
              <a:tabLst/>
              <a:defRPr/>
            </a:pPr>
            <a:r>
              <a:rPr lang="en-US" sz="2800" dirty="0" smtClean="0">
                <a:solidFill>
                  <a:schemeClr val="bg1"/>
                </a:solidFill>
                <a:cs typeface="Times New Roman"/>
              </a:rPr>
              <a:t>They will be able to determine which muscles are short/tight and which are elongated/weak. </a:t>
            </a:r>
          </a:p>
          <a:p>
            <a:pPr marL="342900" marR="0" lvl="0" indent="-342900" defTabSz="457200" rtl="0" eaLnBrk="1" fontAlgn="auto" latinLnBrk="0" hangingPunct="1">
              <a:spcAft>
                <a:spcPts val="600"/>
              </a:spcAft>
              <a:buClrTx/>
              <a:buSzTx/>
              <a:buFont typeface="Arial" pitchFamily="34" charset="0"/>
              <a:buChar char="•"/>
              <a:tabLst/>
              <a:defRPr/>
            </a:pPr>
            <a:r>
              <a:rPr lang="en-US" sz="2800" dirty="0" smtClean="0">
                <a:solidFill>
                  <a:schemeClr val="bg1"/>
                </a:solidFill>
                <a:cs typeface="Times New Roman"/>
              </a:rPr>
              <a:t>Next:  Get a </a:t>
            </a:r>
            <a:r>
              <a:rPr lang="en-US" sz="2800" u="sng" dirty="0" smtClean="0">
                <a:solidFill>
                  <a:schemeClr val="bg1"/>
                </a:solidFill>
                <a:cs typeface="Times New Roman"/>
              </a:rPr>
              <a:t>home exercise and stretching program</a:t>
            </a:r>
            <a:r>
              <a:rPr lang="en-US" sz="2800" dirty="0" smtClean="0">
                <a:solidFill>
                  <a:schemeClr val="bg1"/>
                </a:solidFill>
                <a:cs typeface="Times New Roman"/>
              </a:rPr>
              <a:t> from your Physical Therapist.</a:t>
            </a:r>
          </a:p>
          <a:p>
            <a:pPr marL="342900" marR="0" lvl="0" indent="-342900" defTabSz="457200" rtl="0" eaLnBrk="1" fontAlgn="auto" latinLnBrk="0" hangingPunct="1">
              <a:buClrTx/>
              <a:buSzTx/>
              <a:buFont typeface="Arial" pitchFamily="34" charset="0"/>
              <a:buChar char="•"/>
              <a:tabLst/>
              <a:defRPr/>
            </a:pPr>
            <a:r>
              <a:rPr lang="en-US" sz="2800" dirty="0" smtClean="0">
                <a:solidFill>
                  <a:schemeClr val="bg1"/>
                </a:solidFill>
                <a:cs typeface="Times New Roman"/>
              </a:rPr>
              <a:t>Be </a:t>
            </a:r>
            <a:r>
              <a:rPr lang="en-US" sz="2800" u="sng" dirty="0" smtClean="0">
                <a:solidFill>
                  <a:schemeClr val="bg1"/>
                </a:solidFill>
                <a:cs typeface="Times New Roman"/>
              </a:rPr>
              <a:t>consistent</a:t>
            </a:r>
            <a:r>
              <a:rPr lang="en-US" sz="2800" dirty="0" smtClean="0">
                <a:solidFill>
                  <a:schemeClr val="bg1"/>
                </a:solidFill>
                <a:cs typeface="Times New Roman"/>
              </a:rPr>
              <a:t> with the program.</a:t>
            </a:r>
          </a:p>
        </p:txBody>
      </p:sp>
      <p:pic>
        <p:nvPicPr>
          <p:cNvPr id="12" name="Picture 11" descr="Woman stretching.jpg"/>
          <p:cNvPicPr>
            <a:picLocks noChangeAspect="1"/>
          </p:cNvPicPr>
          <p:nvPr/>
        </p:nvPicPr>
        <p:blipFill>
          <a:blip r:embed="rId2"/>
          <a:stretch>
            <a:fillRect/>
          </a:stretch>
        </p:blipFill>
        <p:spPr>
          <a:xfrm>
            <a:off x="336533" y="1624084"/>
            <a:ext cx="2579877" cy="386525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4"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Correct The Imbalances</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1823239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643953" y="1454703"/>
            <a:ext cx="5527343" cy="4468429"/>
          </a:xfrm>
          <a:prstGeom prst="rect">
            <a:avLst/>
          </a:prstGeom>
        </p:spPr>
        <p:txBody>
          <a:bodyPr vert="horz" wrap="square" lIns="91440" tIns="45720" rIns="91440" bIns="45720" numCol="1" rtlCol="0" anchor="t">
            <a:noAutofit/>
          </a:bodyPr>
          <a:lstStyle/>
          <a:p>
            <a:pPr marL="457200" marR="0" lvl="0" indent="-4572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Find </a:t>
            </a:r>
            <a:r>
              <a:rPr lang="en-US" sz="2600" dirty="0" smtClean="0">
                <a:solidFill>
                  <a:schemeClr val="bg1"/>
                </a:solidFill>
                <a:cs typeface="Times New Roman"/>
              </a:rPr>
              <a:t>a Nutritionist to assist you in proper eating habits. </a:t>
            </a:r>
          </a:p>
          <a:p>
            <a:pPr marL="457200" marR="0" lvl="0" indent="-4572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Use a smartphone app to track the number of calories you eat.</a:t>
            </a:r>
          </a:p>
          <a:p>
            <a:pPr marL="457200" marR="0" lvl="0" indent="-4572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Buy a pedometer and walk at least 10,000 steps per day. </a:t>
            </a:r>
          </a:p>
          <a:p>
            <a:pPr marL="457200" marR="0" lvl="0" indent="-457200" defTabSz="457200" rtl="0" eaLnBrk="1" fontAlgn="auto" latinLnBrk="0" hangingPunct="1">
              <a:spcAft>
                <a:spcPts val="600"/>
              </a:spcAft>
              <a:buClrTx/>
              <a:buSzTx/>
              <a:buFont typeface="Arial" pitchFamily="34" charset="0"/>
              <a:buChar char="•"/>
              <a:tabLst/>
              <a:defRPr/>
            </a:pPr>
            <a:r>
              <a:rPr lang="en-US" sz="2600" dirty="0" smtClean="0">
                <a:solidFill>
                  <a:schemeClr val="bg1"/>
                </a:solidFill>
                <a:cs typeface="Times New Roman"/>
              </a:rPr>
              <a:t>Join a gym and weight loss program (Weight Watchers) near your home.</a:t>
            </a:r>
          </a:p>
          <a:p>
            <a:pPr marL="457200" marR="0" lvl="0" indent="-457200" defTabSz="457200" rtl="0" eaLnBrk="1" fontAlgn="auto" latinLnBrk="0" hangingPunct="1">
              <a:buClrTx/>
              <a:buSzTx/>
              <a:buFont typeface="Arial" pitchFamily="34" charset="0"/>
              <a:buChar char="•"/>
              <a:tabLst/>
              <a:defRPr/>
            </a:pPr>
            <a:r>
              <a:rPr lang="en-US" sz="2600" dirty="0" smtClean="0">
                <a:solidFill>
                  <a:schemeClr val="bg1"/>
                </a:solidFill>
                <a:cs typeface="Times New Roman"/>
              </a:rPr>
              <a:t>Bottom line:  Burn more calories than you put in each day.</a:t>
            </a:r>
            <a:endParaRPr lang="en-US" sz="2600" dirty="0">
              <a:solidFill>
                <a:schemeClr val="bg1"/>
              </a:solidFill>
              <a:cs typeface="Times New Roman"/>
            </a:endParaRPr>
          </a:p>
        </p:txBody>
      </p:sp>
      <p:pic>
        <p:nvPicPr>
          <p:cNvPr id="14" name="Picture 13" descr="Weight Loss Ahead.jpg"/>
          <p:cNvPicPr>
            <a:picLocks noChangeAspect="1"/>
          </p:cNvPicPr>
          <p:nvPr/>
        </p:nvPicPr>
        <p:blipFill>
          <a:blip r:embed="rId2"/>
          <a:srcRect r="36403"/>
          <a:stretch>
            <a:fillRect/>
          </a:stretch>
        </p:blipFill>
        <p:spPr>
          <a:xfrm>
            <a:off x="214805" y="1895259"/>
            <a:ext cx="3150172" cy="33061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1"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Weight Reduction</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627406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4"/>
          <p:cNvSpPr txBox="1">
            <a:spLocks/>
          </p:cNvSpPr>
          <p:nvPr/>
        </p:nvSpPr>
        <p:spPr>
          <a:xfrm>
            <a:off x="3562066" y="1236338"/>
            <a:ext cx="5581934" cy="4591261"/>
          </a:xfrm>
          <a:prstGeom prst="rect">
            <a:avLst/>
          </a:prstGeom>
        </p:spPr>
        <p:txBody>
          <a:bodyPr vert="horz" wrap="square" lIns="91440" tIns="45720" rIns="91440" bIns="45720" numCol="1" rtlCol="0" anchor="t">
            <a:noAutofit/>
          </a:bodyPr>
          <a:lstStyle/>
          <a:p>
            <a:pPr marL="342900" marR="0" lvl="0" indent="-342900" algn="l" defTabSz="457200" rtl="0" eaLnBrk="1" fontAlgn="auto" latinLnBrk="0" hangingPunct="1">
              <a:lnSpc>
                <a:spcPct val="100000"/>
              </a:lnSpc>
              <a:spcBef>
                <a:spcPct val="20000"/>
              </a:spcBef>
              <a:spcAft>
                <a:spcPts val="1200"/>
              </a:spcAft>
              <a:buClrTx/>
              <a:buSzTx/>
              <a:tabLst/>
              <a:defRPr/>
            </a:pPr>
            <a:endParaRPr lang="en-US" sz="1200" b="1" dirty="0" smtClean="0">
              <a:solidFill>
                <a:schemeClr val="bg1">
                  <a:lumMod val="50000"/>
                </a:schemeClr>
              </a:solidFill>
              <a:cs typeface="Times New Roman"/>
            </a:endParaRPr>
          </a:p>
          <a:p>
            <a:pPr marL="342900" marR="0" lvl="0" indent="-342900" defTabSz="457200" rtl="0" eaLnBrk="1" fontAlgn="auto" latinLnBrk="0" hangingPunct="1">
              <a:spcAft>
                <a:spcPts val="600"/>
              </a:spcAft>
              <a:buClrTx/>
              <a:buSzTx/>
              <a:buFont typeface="Arial" pitchFamily="34" charset="0"/>
              <a:buChar char="•"/>
              <a:tabLst/>
              <a:defRPr/>
            </a:pPr>
            <a:r>
              <a:rPr lang="en-US" sz="2400" dirty="0" smtClean="0">
                <a:solidFill>
                  <a:schemeClr val="bg1"/>
                </a:solidFill>
                <a:cs typeface="Times New Roman"/>
              </a:rPr>
              <a:t>Shoes:  When starting to exercise, and even during normal every day walking, comfortable, supportive shoes are incredibly important.</a:t>
            </a:r>
          </a:p>
          <a:p>
            <a:pPr marL="342900" marR="0" lvl="0" indent="-342900" defTabSz="457200" rtl="0" eaLnBrk="1" fontAlgn="auto" latinLnBrk="0" hangingPunct="1">
              <a:spcAft>
                <a:spcPts val="600"/>
              </a:spcAft>
              <a:buClrTx/>
              <a:buSzTx/>
              <a:buFont typeface="Arial" pitchFamily="34" charset="0"/>
              <a:buChar char="•"/>
              <a:tabLst/>
              <a:defRPr/>
            </a:pPr>
            <a:r>
              <a:rPr lang="en-US" sz="2400" dirty="0" smtClean="0">
                <a:solidFill>
                  <a:schemeClr val="bg1"/>
                </a:solidFill>
                <a:cs typeface="Times New Roman"/>
              </a:rPr>
              <a:t>Custom-fitted </a:t>
            </a:r>
            <a:r>
              <a:rPr lang="en-US" sz="2400" u="sng" dirty="0" smtClean="0">
                <a:solidFill>
                  <a:schemeClr val="bg1"/>
                </a:solidFill>
                <a:cs typeface="Times New Roman"/>
              </a:rPr>
              <a:t>arch supports</a:t>
            </a:r>
            <a:r>
              <a:rPr lang="en-US" sz="2400" dirty="0" smtClean="0">
                <a:solidFill>
                  <a:schemeClr val="bg1"/>
                </a:solidFill>
                <a:cs typeface="Times New Roman"/>
              </a:rPr>
              <a:t> are sometimes very helpful.</a:t>
            </a:r>
          </a:p>
          <a:p>
            <a:pPr marL="342900" marR="0" lvl="0" indent="-342900" defTabSz="457200" rtl="0" eaLnBrk="1" fontAlgn="auto" latinLnBrk="0" hangingPunct="1">
              <a:buClrTx/>
              <a:buSzTx/>
              <a:buFont typeface="Arial" pitchFamily="34" charset="0"/>
              <a:buChar char="•"/>
              <a:tabLst/>
              <a:defRPr/>
            </a:pPr>
            <a:r>
              <a:rPr lang="en-US" sz="2400" dirty="0" smtClean="0">
                <a:solidFill>
                  <a:schemeClr val="bg1"/>
                </a:solidFill>
                <a:cs typeface="Times New Roman"/>
              </a:rPr>
              <a:t>Mattress</a:t>
            </a:r>
            <a:r>
              <a:rPr lang="en-US" sz="2400" dirty="0" smtClean="0">
                <a:solidFill>
                  <a:srgbClr val="F78800"/>
                </a:solidFill>
                <a:cs typeface="Times New Roman"/>
              </a:rPr>
              <a:t>:</a:t>
            </a:r>
            <a:r>
              <a:rPr lang="en-US" sz="2400" dirty="0" smtClean="0">
                <a:solidFill>
                  <a:schemeClr val="bg1"/>
                </a:solidFill>
                <a:cs typeface="Times New Roman"/>
              </a:rPr>
              <a:t>  Since we spend 5-8 hours every day lying in bed, a mattress that supports your spine and minimizes the need for frequent position changes is important as well.     </a:t>
            </a:r>
            <a:endParaRPr lang="en-US" sz="2400" dirty="0">
              <a:solidFill>
                <a:schemeClr val="bg1"/>
              </a:solidFill>
              <a:cs typeface="Times New Roman"/>
            </a:endParaRPr>
          </a:p>
        </p:txBody>
      </p:sp>
      <p:pic>
        <p:nvPicPr>
          <p:cNvPr id="15" name="Picture 14" descr="nike-free-run-3-[510643-601]-women-fireberry-electric-green.jpg"/>
          <p:cNvPicPr>
            <a:picLocks noChangeAspect="1"/>
          </p:cNvPicPr>
          <p:nvPr/>
        </p:nvPicPr>
        <p:blipFill>
          <a:blip r:embed="rId2"/>
          <a:stretch>
            <a:fillRect/>
          </a:stretch>
        </p:blipFill>
        <p:spPr>
          <a:xfrm>
            <a:off x="225167" y="2567687"/>
            <a:ext cx="3241364" cy="212714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2" name="Title 3"/>
          <p:cNvSpPr>
            <a:spLocks noGrp="1"/>
          </p:cNvSpPr>
          <p:nvPr>
            <p:ph type="title"/>
          </p:nvPr>
        </p:nvSpPr>
        <p:spPr>
          <a:xfrm>
            <a:off x="10885" y="241980"/>
            <a:ext cx="9133115" cy="876563"/>
          </a:xfrm>
        </p:spPr>
        <p:txBody>
          <a:bodyPr/>
          <a:lstStyle/>
          <a:p>
            <a:r>
              <a:rPr lang="en-US" dirty="0" smtClean="0">
                <a:solidFill>
                  <a:srgbClr val="460023"/>
                </a:solidFill>
                <a:latin typeface="Adobe Garamond Pro" pitchFamily="18" charset="0"/>
              </a:rPr>
              <a:t>Good Support</a:t>
            </a:r>
            <a:endParaRPr lang="en-US" dirty="0">
              <a:solidFill>
                <a:srgbClr val="460023"/>
              </a:solidFill>
              <a:latin typeface="Adobe Garamond Pro" pitchFamily="18" charset="0"/>
            </a:endParaRPr>
          </a:p>
        </p:txBody>
      </p:sp>
    </p:spTree>
    <p:extLst>
      <p:ext uri="{BB962C8B-B14F-4D97-AF65-F5344CB8AC3E}">
        <p14:creationId xmlns:p14="http://schemas.microsoft.com/office/powerpoint/2010/main" val="1208208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164</TotalTime>
  <Words>605</Words>
  <Application>Microsoft Office PowerPoint</Application>
  <PresentationFormat>On-screen Show (4:3)</PresentationFormat>
  <Paragraphs>50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Obesity and Spinal Pain</vt:lpstr>
      <vt:lpstr>Introduction</vt:lpstr>
      <vt:lpstr>Pelvic Changes</vt:lpstr>
      <vt:lpstr>Tight Muscles</vt:lpstr>
      <vt:lpstr>It’s Not Normal Aging</vt:lpstr>
      <vt:lpstr>Good News</vt:lpstr>
      <vt:lpstr>Correct The Imbalances</vt:lpstr>
      <vt:lpstr>Weight Reduction</vt:lpstr>
      <vt:lpstr>Good Support</vt:lpstr>
      <vt:lpstr>Treat the Source of the Pain</vt:lpstr>
      <vt:lpstr>For More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 Joint</dc:title>
  <dc:creator>Carlos Monreal</dc:creator>
  <cp:lastModifiedBy>Carlos Monreal</cp:lastModifiedBy>
  <cp:revision>19</cp:revision>
  <dcterms:created xsi:type="dcterms:W3CDTF">2013-02-28T04:44:09Z</dcterms:created>
  <dcterms:modified xsi:type="dcterms:W3CDTF">2013-05-16T17:52:39Z</dcterms:modified>
</cp:coreProperties>
</file>